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91"/>
  </p:notesMasterIdLst>
  <p:sldIdLst>
    <p:sldId id="256" r:id="rId2"/>
    <p:sldId id="947" r:id="rId3"/>
    <p:sldId id="763" r:id="rId4"/>
    <p:sldId id="579" r:id="rId5"/>
    <p:sldId id="566" r:id="rId6"/>
    <p:sldId id="565" r:id="rId7"/>
    <p:sldId id="499" r:id="rId8"/>
    <p:sldId id="508" r:id="rId9"/>
    <p:sldId id="557" r:id="rId10"/>
    <p:sldId id="841" r:id="rId11"/>
    <p:sldId id="667" r:id="rId12"/>
    <p:sldId id="681" r:id="rId13"/>
    <p:sldId id="668" r:id="rId14"/>
    <p:sldId id="1035" r:id="rId15"/>
    <p:sldId id="703" r:id="rId16"/>
    <p:sldId id="707" r:id="rId17"/>
    <p:sldId id="709" r:id="rId18"/>
    <p:sldId id="957" r:id="rId19"/>
    <p:sldId id="1025" r:id="rId20"/>
    <p:sldId id="584" r:id="rId21"/>
    <p:sldId id="509" r:id="rId22"/>
    <p:sldId id="662" r:id="rId23"/>
    <p:sldId id="578" r:id="rId24"/>
    <p:sldId id="510" r:id="rId25"/>
    <p:sldId id="549" r:id="rId26"/>
    <p:sldId id="577" r:id="rId27"/>
    <p:sldId id="572" r:id="rId28"/>
    <p:sldId id="1031" r:id="rId29"/>
    <p:sldId id="1028" r:id="rId30"/>
    <p:sldId id="1033" r:id="rId31"/>
    <p:sldId id="1032" r:id="rId32"/>
    <p:sldId id="1029" r:id="rId33"/>
    <p:sldId id="1034" r:id="rId34"/>
    <p:sldId id="1036" r:id="rId35"/>
    <p:sldId id="591" r:id="rId36"/>
    <p:sldId id="590" r:id="rId37"/>
    <p:sldId id="588" r:id="rId38"/>
    <p:sldId id="589" r:id="rId39"/>
    <p:sldId id="639" r:id="rId40"/>
    <p:sldId id="1020" r:id="rId41"/>
    <p:sldId id="720" r:id="rId42"/>
    <p:sldId id="750" r:id="rId43"/>
    <p:sldId id="520" r:id="rId44"/>
    <p:sldId id="551" r:id="rId45"/>
    <p:sldId id="747" r:id="rId46"/>
    <p:sldId id="553" r:id="rId47"/>
    <p:sldId id="974" r:id="rId48"/>
    <p:sldId id="975" r:id="rId49"/>
    <p:sldId id="973" r:id="rId50"/>
    <p:sldId id="999" r:id="rId51"/>
    <p:sldId id="1000" r:id="rId52"/>
    <p:sldId id="603" r:id="rId53"/>
    <p:sldId id="691" r:id="rId54"/>
    <p:sldId id="612" r:id="rId55"/>
    <p:sldId id="980" r:id="rId56"/>
    <p:sldId id="981" r:id="rId57"/>
    <p:sldId id="982" r:id="rId58"/>
    <p:sldId id="696" r:id="rId59"/>
    <p:sldId id="967" r:id="rId60"/>
    <p:sldId id="1001" r:id="rId61"/>
    <p:sldId id="1002" r:id="rId62"/>
    <p:sldId id="1021" r:id="rId63"/>
    <p:sldId id="641" r:id="rId64"/>
    <p:sldId id="958" r:id="rId65"/>
    <p:sldId id="983" r:id="rId66"/>
    <p:sldId id="969" r:id="rId67"/>
    <p:sldId id="985" r:id="rId68"/>
    <p:sldId id="1022" r:id="rId69"/>
    <p:sldId id="986" r:id="rId70"/>
    <p:sldId id="1019" r:id="rId71"/>
    <p:sldId id="987" r:id="rId72"/>
    <p:sldId id="989" r:id="rId73"/>
    <p:sldId id="844" r:id="rId74"/>
    <p:sldId id="1011" r:id="rId75"/>
    <p:sldId id="733" r:id="rId76"/>
    <p:sldId id="1015" r:id="rId77"/>
    <p:sldId id="1016" r:id="rId78"/>
    <p:sldId id="1017" r:id="rId79"/>
    <p:sldId id="1018" r:id="rId80"/>
    <p:sldId id="736" r:id="rId81"/>
    <p:sldId id="738" r:id="rId82"/>
    <p:sldId id="746" r:id="rId83"/>
    <p:sldId id="734" r:id="rId84"/>
    <p:sldId id="1010" r:id="rId85"/>
    <p:sldId id="1026" r:id="rId86"/>
    <p:sldId id="1027" r:id="rId87"/>
    <p:sldId id="970" r:id="rId88"/>
    <p:sldId id="1009" r:id="rId89"/>
    <p:sldId id="550" r:id="rId90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47"/>
            <p14:sldId id="763"/>
            <p14:sldId id="579"/>
            <p14:sldId id="566"/>
            <p14:sldId id="565"/>
            <p14:sldId id="499"/>
            <p14:sldId id="508"/>
            <p14:sldId id="557"/>
            <p14:sldId id="841"/>
            <p14:sldId id="667"/>
            <p14:sldId id="681"/>
            <p14:sldId id="668"/>
            <p14:sldId id="1035"/>
            <p14:sldId id="703"/>
            <p14:sldId id="707"/>
            <p14:sldId id="709"/>
            <p14:sldId id="957"/>
            <p14:sldId id="1025"/>
            <p14:sldId id="584"/>
            <p14:sldId id="509"/>
            <p14:sldId id="662"/>
            <p14:sldId id="578"/>
            <p14:sldId id="510"/>
            <p14:sldId id="549"/>
            <p14:sldId id="577"/>
            <p14:sldId id="572"/>
            <p14:sldId id="1031"/>
            <p14:sldId id="1028"/>
            <p14:sldId id="1033"/>
            <p14:sldId id="1032"/>
            <p14:sldId id="1029"/>
            <p14:sldId id="1034"/>
            <p14:sldId id="1036"/>
            <p14:sldId id="591"/>
            <p14:sldId id="590"/>
            <p14:sldId id="588"/>
            <p14:sldId id="589"/>
            <p14:sldId id="639"/>
            <p14:sldId id="1020"/>
            <p14:sldId id="720"/>
            <p14:sldId id="750"/>
            <p14:sldId id="520"/>
            <p14:sldId id="551"/>
            <p14:sldId id="747"/>
            <p14:sldId id="553"/>
            <p14:sldId id="974"/>
            <p14:sldId id="975"/>
            <p14:sldId id="973"/>
            <p14:sldId id="999"/>
            <p14:sldId id="1000"/>
            <p14:sldId id="603"/>
            <p14:sldId id="691"/>
            <p14:sldId id="612"/>
            <p14:sldId id="980"/>
            <p14:sldId id="981"/>
            <p14:sldId id="982"/>
            <p14:sldId id="696"/>
            <p14:sldId id="967"/>
            <p14:sldId id="1001"/>
            <p14:sldId id="1002"/>
            <p14:sldId id="1021"/>
            <p14:sldId id="641"/>
            <p14:sldId id="958"/>
            <p14:sldId id="983"/>
            <p14:sldId id="969"/>
            <p14:sldId id="985"/>
            <p14:sldId id="1022"/>
            <p14:sldId id="986"/>
            <p14:sldId id="1019"/>
            <p14:sldId id="987"/>
            <p14:sldId id="989"/>
            <p14:sldId id="844"/>
            <p14:sldId id="1011"/>
            <p14:sldId id="733"/>
            <p14:sldId id="1015"/>
            <p14:sldId id="1016"/>
            <p14:sldId id="1017"/>
            <p14:sldId id="1018"/>
            <p14:sldId id="736"/>
            <p14:sldId id="738"/>
            <p14:sldId id="746"/>
            <p14:sldId id="734"/>
            <p14:sldId id="1010"/>
            <p14:sldId id="1026"/>
            <p14:sldId id="1027"/>
            <p14:sldId id="970"/>
            <p14:sldId id="1009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28A136"/>
    <a:srgbClr val="41719C"/>
    <a:srgbClr val="025249"/>
    <a:srgbClr val="B58900"/>
    <a:srgbClr val="EF7D1D"/>
    <a:srgbClr val="D6A08C"/>
    <a:srgbClr val="CA9FC9"/>
    <a:srgbClr val="FB8E20"/>
    <a:srgbClr val="5AB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843"/>
    <p:restoredTop sz="96853" autoAdjust="0"/>
  </p:normalViewPr>
  <p:slideViewPr>
    <p:cSldViewPr snapToGrid="0" snapToObjects="1">
      <p:cViewPr varScale="1">
        <p:scale>
          <a:sx n="165" d="100"/>
          <a:sy n="165" d="100"/>
        </p:scale>
        <p:origin x="1408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tableStyles" Target="tableStyle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presProps" Target="pres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21.09.20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58470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33570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12772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7886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2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11163" y="1744227"/>
            <a:ext cx="9905999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5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370467" y="1666564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CyberJUG</a:t>
            </a:r>
            <a:r>
              <a:rPr lang="de-DE" sz="1400" spc="80" dirty="0">
                <a:solidFill>
                  <a:srgbClr val="D4EBE9"/>
                </a:solidFill>
              </a:rPr>
              <a:t> | 22. September 2020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705630" y="4900744"/>
            <a:ext cx="5427363" cy="44374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</a:rPr>
              <a:t>Slides</a:t>
            </a:r>
            <a:r>
              <a:rPr lang="de-DE" sz="2000" dirty="0">
                <a:solidFill>
                  <a:srgbClr val="36544F"/>
                </a:solidFill>
              </a:rPr>
              <a:t> (PDF): https://</a:t>
            </a:r>
            <a:r>
              <a:rPr lang="de-DE" sz="2000" dirty="0" err="1">
                <a:solidFill>
                  <a:srgbClr val="36544F"/>
                </a:solidFill>
              </a:rPr>
              <a:t>react.schule</a:t>
            </a:r>
            <a:r>
              <a:rPr lang="de-DE" sz="2000" dirty="0">
                <a:solidFill>
                  <a:srgbClr val="36544F"/>
                </a:solidFill>
              </a:rPr>
              <a:t>/</a:t>
            </a:r>
            <a:r>
              <a:rPr lang="de-DE" sz="2000" dirty="0" err="1">
                <a:solidFill>
                  <a:srgbClr val="36544F"/>
                </a:solidFill>
              </a:rPr>
              <a:t>cyberjug-graphql</a:t>
            </a:r>
            <a:endParaRPr lang="de-DE" sz="3200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D922E6B-6F6A-9741-A27B-39C1859FC8E0}"/>
              </a:ext>
            </a:extLst>
          </p:cNvPr>
          <p:cNvSpPr/>
          <p:nvPr/>
        </p:nvSpPr>
        <p:spPr>
          <a:xfrm>
            <a:off x="705631" y="4239546"/>
            <a:ext cx="5416200" cy="67852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b="1" dirty="0">
                <a:solidFill>
                  <a:srgbClr val="28A136"/>
                </a:solidFill>
                <a:latin typeface="Montserrat" charset="0"/>
                <a:ea typeface="Montserrat" charset="0"/>
                <a:cs typeface="Montserrat" charset="0"/>
              </a:rPr>
              <a:t>für Java-Anwendungen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BeerAdvisor</a:t>
            </a:r>
            <a:r>
              <a:rPr lang="de-DE" dirty="0"/>
              <a:t> </a:t>
            </a:r>
            <a:r>
              <a:rPr lang="de-DE" dirty="0" err="1"/>
              <a:t>Domaine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"Domain-Model"</a:t>
            </a:r>
          </a:p>
        </p:txBody>
      </p:sp>
      <p:pic>
        <p:nvPicPr>
          <p:cNvPr id="5" name="Grafik 4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20DD40BE-00A0-1E45-9292-DD499D341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261412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738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Autor eines bestimmten Ratings eines bestimmten Biers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7" name="Grafik 6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0D73D6C0-7969-4249-86C1-BB7A6D4BD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873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Autor eines bestimmten Ratings eines bestimmten Biers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54E1D08-4003-6849-9C31-BE4EC4D0F1FE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952A52E-7F6C-F84E-9440-06694C2D6A7F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9" name="Grafik 8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235E5C04-3860-F344-9844-5566513DA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84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Autor eines bestimmten Ratings eines bestimmten Biers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7579FA-2200-9940-A164-229C2D22C34C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EA9B30-84A8-1A46-93ED-49B4ADCC4002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1AACEAA-2BC8-C841-A9F1-25F458BD51B9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BA482-B630-BF48-8706-BCB31CCCB3D6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2" name="Grafik 11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7EA77AE6-8C3F-3A4E-A721-939C11542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604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Autor eines bestimmten Ratings eines bestimmten Biers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Ebenfalls vereinfacht: es kommt immer ein ganzes Objekt zurück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7579FA-2200-9940-A164-229C2D22C34C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EA9B30-84A8-1A46-93ED-49B4ADCC4002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1AACEAA-2BC8-C841-A9F1-25F458BD51B9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BA482-B630-BF48-8706-BCB31CCCB3D6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2" name="Grafik 11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7EA77AE6-8C3F-3A4E-A721-939C11542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031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0F551FF-1BA4-4C4A-8003-34A85EF2E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1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6522D-2326-F34A-91E7-38A0AF17E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67246"/>
            <a:ext cx="3900077" cy="4487438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43620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98372" y="2990626"/>
            <a:ext cx="2312894" cy="102034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270542" y="1406354"/>
            <a:ext cx="740153" cy="570626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44D4F918-1259-E64C-88BB-A66F3A9EF156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64212127-EB5B-DE4F-9E4C-6BAA895CD275}"/>
              </a:ext>
            </a:extLst>
          </p:cNvPr>
          <p:cNvSpPr/>
          <p:nvPr/>
        </p:nvSpPr>
        <p:spPr>
          <a:xfrm>
            <a:off x="8318984" y="1232371"/>
            <a:ext cx="740153" cy="108682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121523"/>
            <a:ext cx="740153" cy="9666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97087D29-17E9-B741-85BA-A1EBD251C1E9}"/>
              </a:ext>
            </a:extLst>
          </p:cNvPr>
          <p:cNvSpPr/>
          <p:nvPr/>
        </p:nvSpPr>
        <p:spPr>
          <a:xfrm>
            <a:off x="8303485" y="5539058"/>
            <a:ext cx="740153" cy="8541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>
            <a:off x="8265300" y="3263596"/>
            <a:ext cx="740153" cy="132127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5D8D7F4B-D5E6-7A44-AF92-DD7D4FBDB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49CC76B9-2F8D-274C-B32C-A6A982D73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70125"/>
            <a:ext cx="3900077" cy="448743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"B1"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stars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comment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author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endParaRPr lang="de-DE" sz="14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324574" y="2958353"/>
            <a:ext cx="3757781" cy="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6042355" y="2087613"/>
            <a:ext cx="2040000" cy="135234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C0F799C-4963-8346-94E2-D3FC4C88ADBE}"/>
              </a:ext>
            </a:extLst>
          </p:cNvPr>
          <p:cNvCxnSpPr>
            <a:cxnSpLocks/>
          </p:cNvCxnSpPr>
          <p:nvPr/>
        </p:nvCxnSpPr>
        <p:spPr>
          <a:xfrm>
            <a:off x="5410593" y="5014913"/>
            <a:ext cx="2723757" cy="81702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648F30D-CB11-394E-BFBC-30F916C4AA7E}"/>
              </a:ext>
            </a:extLst>
          </p:cNvPr>
          <p:cNvCxnSpPr>
            <a:cxnSpLocks/>
          </p:cNvCxnSpPr>
          <p:nvPr/>
        </p:nvCxnSpPr>
        <p:spPr>
          <a:xfrm flipV="1">
            <a:off x="6386986" y="4431226"/>
            <a:ext cx="1695369" cy="3105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6207DAA7-0968-4949-BDB2-DB01CB131E02}"/>
              </a:ext>
            </a:extLst>
          </p:cNvPr>
          <p:cNvSpPr/>
          <p:nvPr/>
        </p:nvSpPr>
        <p:spPr>
          <a:xfrm>
            <a:off x="8270542" y="1666045"/>
            <a:ext cx="740153" cy="251655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E466241-C7CA-4F49-A88F-FAF16CC02D88}"/>
              </a:ext>
            </a:extLst>
          </p:cNvPr>
          <p:cNvSpPr/>
          <p:nvPr/>
        </p:nvSpPr>
        <p:spPr>
          <a:xfrm>
            <a:off x="8270542" y="2849672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89FCEA5-BBC2-C54F-9C81-364C569D6D20}"/>
              </a:ext>
            </a:extLst>
          </p:cNvPr>
          <p:cNvSpPr/>
          <p:nvPr/>
        </p:nvSpPr>
        <p:spPr>
          <a:xfrm>
            <a:off x="8270541" y="4283486"/>
            <a:ext cx="740153" cy="10868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97451E1A-A4A3-F347-9A03-4A7AA0819A16}"/>
              </a:ext>
            </a:extLst>
          </p:cNvPr>
          <p:cNvSpPr/>
          <p:nvPr/>
        </p:nvSpPr>
        <p:spPr>
          <a:xfrm>
            <a:off x="8265301" y="5671923"/>
            <a:ext cx="740153" cy="10868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286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4585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Quellen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GraphQL: Architekturbild</a:t>
            </a:r>
          </a:p>
        </p:txBody>
      </p:sp>
      <p:pic>
        <p:nvPicPr>
          <p:cNvPr id="6" name="Grafik 5" descr="Ein Bild, das Objekt, Uhr, sitzend, Monitor enthält.&#10;&#10;Automatisch generierte Beschreibung">
            <a:extLst>
              <a:ext uri="{FF2B5EF4-FFF2-40B4-BE49-F238E27FC236}">
                <a16:creationId xmlns:a16="http://schemas.microsoft.com/office/drawing/2014/main" id="{3078C892-330E-C448-A64F-64F764815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7101" y="1778961"/>
            <a:ext cx="6431797" cy="4397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3719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Quellen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 bestimmen, wie und welche Daten zur Verfügung gestellt werden!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EE966D1F-F54A-554C-918C-5C9A0C43A134}"/>
              </a:ext>
            </a:extLst>
          </p:cNvPr>
          <p:cNvSpPr/>
          <p:nvPr/>
        </p:nvSpPr>
        <p:spPr>
          <a:xfrm>
            <a:off x="630516" y="4454229"/>
            <a:ext cx="29995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...auch online bzw. remote!</a:t>
            </a:r>
            <a:endParaRPr lang="de-DE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015319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639934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http://localhost:9000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/graphql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Frydenlund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Grieskirchner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Tuborg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"Baltic Tripple"},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"Viktoria Bier"}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Caching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75D47E3-3A00-EF4F-911D-AF997E4F5A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304" y="1841500"/>
            <a:ext cx="7569200" cy="317500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0210DACE-BF43-A848-BE68-57FCD3E67A34}"/>
              </a:ext>
            </a:extLst>
          </p:cNvPr>
          <p:cNvSpPr/>
          <p:nvPr/>
        </p:nvSpPr>
        <p:spPr>
          <a:xfrm>
            <a:off x="2424436" y="5016500"/>
            <a:ext cx="65878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400" dirty="0">
                <a:solidFill>
                  <a:srgbClr val="41719C"/>
                </a:solidFill>
              </a:rPr>
              <a:t>https://</a:t>
            </a:r>
            <a:r>
              <a:rPr lang="de-DE" sz="1400" dirty="0" err="1">
                <a:solidFill>
                  <a:srgbClr val="41719C"/>
                </a:solidFill>
              </a:rPr>
              <a:t>twitter.com</a:t>
            </a:r>
            <a:r>
              <a:rPr lang="de-DE" sz="1400" dirty="0">
                <a:solidFill>
                  <a:srgbClr val="41719C"/>
                </a:solidFill>
              </a:rPr>
              <a:t>/</a:t>
            </a:r>
            <a:r>
              <a:rPr lang="de-DE" sz="1400" dirty="0" err="1">
                <a:solidFill>
                  <a:srgbClr val="41719C"/>
                </a:solidFill>
              </a:rPr>
              <a:t>gunnarmorling</a:t>
            </a:r>
            <a:r>
              <a:rPr lang="de-DE" sz="1400" dirty="0">
                <a:solidFill>
                  <a:srgbClr val="41719C"/>
                </a:solidFill>
              </a:rPr>
              <a:t>/</a:t>
            </a:r>
            <a:r>
              <a:rPr lang="de-DE" sz="1400" dirty="0" err="1">
                <a:solidFill>
                  <a:srgbClr val="41719C"/>
                </a:solidFill>
              </a:rPr>
              <a:t>status</a:t>
            </a:r>
            <a:r>
              <a:rPr lang="de-DE" sz="1400" dirty="0">
                <a:solidFill>
                  <a:srgbClr val="41719C"/>
                </a:solidFill>
              </a:rPr>
              <a:t>/1304379991044567042</a:t>
            </a:r>
          </a:p>
        </p:txBody>
      </p:sp>
    </p:spTree>
    <p:extLst>
      <p:ext uri="{BB962C8B-B14F-4D97-AF65-F5344CB8AC3E}">
        <p14:creationId xmlns:p14="http://schemas.microsoft.com/office/powerpoint/2010/main" val="31447864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Caching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C94270F-8BB3-9A4B-BB7A-0ABAF58FEF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9231"/>
          <a:stretch/>
        </p:blipFill>
        <p:spPr>
          <a:xfrm>
            <a:off x="0" y="1691120"/>
            <a:ext cx="5029200" cy="3295668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61AF52F-6583-744A-8C1B-F494875E1A6C}"/>
              </a:ext>
            </a:extLst>
          </p:cNvPr>
          <p:cNvSpPr txBox="1"/>
          <p:nvPr/>
        </p:nvSpPr>
        <p:spPr>
          <a:xfrm>
            <a:off x="203200" y="1066719"/>
            <a:ext cx="9499600" cy="670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28A136"/>
                </a:solidFill>
                <a:latin typeface="Source Sans Pro" charset="0"/>
                <a:ea typeface="Source Sans Pro" charset="0"/>
                <a:cs typeface="Source Sans Pro" charset="0"/>
              </a:rPr>
              <a:t>REST </a:t>
            </a:r>
            <a:r>
              <a:rPr lang="de-DE" sz="1600" b="1" dirty="0" err="1">
                <a:solidFill>
                  <a:srgbClr val="28A136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endParaRPr lang="de-DE" sz="1600" b="1" dirty="0">
              <a:solidFill>
                <a:srgbClr val="28A136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28A136"/>
                </a:solidFill>
                <a:latin typeface="Source Sans Pro" charset="0"/>
                <a:ea typeface="Source Code Pro" panose="020B0509030403020204" pitchFamily="49" charset="0"/>
                <a:cs typeface="Source Sans Pro" charset="0"/>
              </a:rPr>
              <a:t>(typischerweise HTTP GET)</a:t>
            </a:r>
            <a:endParaRPr lang="de-DE" sz="1600" dirty="0">
              <a:solidFill>
                <a:srgbClr val="28A136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8983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900497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Caching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C94270F-8BB3-9A4B-BB7A-0ABAF58FE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1120"/>
            <a:ext cx="9906000" cy="3295668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61AF52F-6583-744A-8C1B-F494875E1A6C}"/>
              </a:ext>
            </a:extLst>
          </p:cNvPr>
          <p:cNvSpPr txBox="1"/>
          <p:nvPr/>
        </p:nvSpPr>
        <p:spPr>
          <a:xfrm>
            <a:off x="203200" y="1066719"/>
            <a:ext cx="9499600" cy="670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28A136"/>
                </a:solidFill>
                <a:latin typeface="Source Sans Pro" charset="0"/>
                <a:ea typeface="Source Sans Pro" charset="0"/>
                <a:cs typeface="Source Sans Pro" charset="0"/>
              </a:rPr>
              <a:t>REST </a:t>
            </a:r>
            <a:r>
              <a:rPr lang="de-DE" sz="1600" b="1" dirty="0" err="1">
                <a:solidFill>
                  <a:srgbClr val="28A136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endParaRPr lang="de-DE" sz="1600" b="1" dirty="0">
              <a:solidFill>
                <a:srgbClr val="28A136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28A136"/>
                </a:solidFill>
                <a:latin typeface="Source Sans Pro" charset="0"/>
                <a:ea typeface="Source Code Pro" panose="020B0509030403020204" pitchFamily="49" charset="0"/>
                <a:cs typeface="Source Sans Pro" charset="0"/>
              </a:rPr>
              <a:t>(typischerweise HTTP GET)</a:t>
            </a:r>
            <a:endParaRPr lang="de-DE" sz="1600" dirty="0">
              <a:solidFill>
                <a:srgbClr val="28A136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188CECB-A015-6549-91BC-28814927FDCD}"/>
              </a:ext>
            </a:extLst>
          </p:cNvPr>
          <p:cNvSpPr txBox="1"/>
          <p:nvPr/>
        </p:nvSpPr>
        <p:spPr>
          <a:xfrm>
            <a:off x="5156200" y="977437"/>
            <a:ext cx="9499600" cy="670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28A136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600" b="1" dirty="0" err="1">
                <a:solidFill>
                  <a:srgbClr val="28A136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endParaRPr lang="de-DE" sz="1600" b="1" dirty="0">
              <a:solidFill>
                <a:srgbClr val="28A136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28A136"/>
                </a:solidFill>
                <a:latin typeface="Source Sans Pro" charset="0"/>
                <a:ea typeface="Source Code Pro" panose="020B0509030403020204" pitchFamily="49" charset="0"/>
                <a:cs typeface="Source Sans Pro" charset="0"/>
              </a:rPr>
              <a:t>(typischerweise HTTP POST)</a:t>
            </a:r>
            <a:endParaRPr lang="de-DE" sz="1600" dirty="0">
              <a:solidFill>
                <a:srgbClr val="28A136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96072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Caching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C94270F-8BB3-9A4B-BB7A-0ABAF58FE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1120"/>
            <a:ext cx="9906000" cy="3295668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61AF52F-6583-744A-8C1B-F494875E1A6C}"/>
              </a:ext>
            </a:extLst>
          </p:cNvPr>
          <p:cNvSpPr txBox="1"/>
          <p:nvPr/>
        </p:nvSpPr>
        <p:spPr>
          <a:xfrm>
            <a:off x="203200" y="1066719"/>
            <a:ext cx="9499600" cy="670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28A136"/>
                </a:solidFill>
                <a:latin typeface="Source Sans Pro" charset="0"/>
                <a:ea typeface="Source Sans Pro" charset="0"/>
                <a:cs typeface="Source Sans Pro" charset="0"/>
              </a:rPr>
              <a:t>REST </a:t>
            </a:r>
            <a:r>
              <a:rPr lang="de-DE" sz="1600" b="1" dirty="0" err="1">
                <a:solidFill>
                  <a:srgbClr val="28A136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endParaRPr lang="de-DE" sz="1600" b="1" dirty="0">
              <a:solidFill>
                <a:srgbClr val="28A136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28A136"/>
                </a:solidFill>
                <a:latin typeface="Source Sans Pro" charset="0"/>
                <a:ea typeface="Source Code Pro" panose="020B0509030403020204" pitchFamily="49" charset="0"/>
                <a:cs typeface="Source Sans Pro" charset="0"/>
              </a:rPr>
              <a:t>(typischerweise HTTP GET)</a:t>
            </a:r>
            <a:endParaRPr lang="de-DE" sz="1600" dirty="0">
              <a:solidFill>
                <a:srgbClr val="28A136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188CECB-A015-6549-91BC-28814927FDCD}"/>
              </a:ext>
            </a:extLst>
          </p:cNvPr>
          <p:cNvSpPr txBox="1"/>
          <p:nvPr/>
        </p:nvSpPr>
        <p:spPr>
          <a:xfrm>
            <a:off x="5156200" y="977437"/>
            <a:ext cx="9499600" cy="670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28A136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600" b="1" dirty="0" err="1">
                <a:solidFill>
                  <a:srgbClr val="28A136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endParaRPr lang="de-DE" sz="1600" b="1" dirty="0">
              <a:solidFill>
                <a:srgbClr val="28A136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28A136"/>
                </a:solidFill>
                <a:latin typeface="Source Sans Pro" charset="0"/>
                <a:ea typeface="Source Code Pro" panose="020B0509030403020204" pitchFamily="49" charset="0"/>
                <a:cs typeface="Source Sans Pro" charset="0"/>
              </a:rPr>
              <a:t>(typischerweise HTTP POST)</a:t>
            </a:r>
            <a:endParaRPr lang="de-DE" sz="1600" dirty="0">
              <a:solidFill>
                <a:srgbClr val="28A136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75C694DF-4819-AE45-8FCD-377434543BA9}"/>
              </a:ext>
            </a:extLst>
          </p:cNvPr>
          <p:cNvSpPr txBox="1"/>
          <p:nvPr/>
        </p:nvSpPr>
        <p:spPr>
          <a:xfrm>
            <a:off x="203200" y="5185953"/>
            <a:ext cx="9499600" cy="14080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Was wollen </a:t>
            </a:r>
            <a:r>
              <a:rPr lang="de-DE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überhaupt cachen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 veränderlich sind unsere Daten? Abfrage meines Kontostandes?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Statische Assets können weiterhin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gecached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(kein GraphQL)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Frage der Anforderungen!</a:t>
            </a:r>
          </a:p>
        </p:txBody>
      </p:sp>
    </p:spTree>
    <p:extLst>
      <p:ext uri="{BB962C8B-B14F-4D97-AF65-F5344CB8AC3E}">
        <p14:creationId xmlns:p14="http://schemas.microsoft.com/office/powerpoint/2010/main" val="28646178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48678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für GraphQL eine </a:t>
            </a:r>
            <a:r>
              <a:rPr lang="de-DE" sz="2400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 Schnittstelle (API)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73669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für GraphQL eine </a:t>
            </a:r>
            <a:r>
              <a:rPr lang="de-DE" sz="2400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 Schnittstelle (API)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24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7454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6258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1770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2657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381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4008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Weitere Entwicklung seit 2018  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5112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getBeerById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</a:t>
            </a:r>
          </a:p>
          <a:p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51302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702750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3437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Alte Felder können '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'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Verwendung der Felder kann einzeln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getrackt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werden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  <a:endParaRPr lang="de-DE" dirty="0">
              <a:solidFill>
                <a:srgbClr val="93162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getBeerById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23EFF2B-C089-1141-8C64-305CBAD1F493}"/>
              </a:ext>
            </a:extLst>
          </p:cNvPr>
          <p:cNvSpPr/>
          <p:nvPr/>
        </p:nvSpPr>
        <p:spPr>
          <a:xfrm>
            <a:off x="305894" y="451302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2022B05F-309E-4442-8368-3680F008ABEB}"/>
              </a:ext>
            </a:extLst>
          </p:cNvPr>
          <p:cNvCxnSpPr>
            <a:cxnSpLocks/>
          </p:cNvCxnSpPr>
          <p:nvPr/>
        </p:nvCxnSpPr>
        <p:spPr>
          <a:xfrm flipH="1">
            <a:off x="1413609" y="4702750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833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5036726"/>
            <a:ext cx="9906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Ende-zu-Ende Typsicherheit</a:t>
            </a:r>
            <a:endParaRPr lang="de-DE" sz="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VS Code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D44C502-E665-E64E-A119-78BCFA61AFE9}"/>
              </a:ext>
            </a:extLst>
          </p:cNvPr>
          <p:cNvSpPr txBox="1"/>
          <p:nvPr/>
        </p:nvSpPr>
        <p:spPr>
          <a:xfrm>
            <a:off x="6318249" y="4547608"/>
            <a:ext cx="233755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ShopPage.tsx</a:t>
            </a:r>
            <a:endParaRPr lang="de-DE" sz="1100" dirty="0">
              <a:solidFill>
                <a:srgbClr val="CA9FC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openingHours</a:t>
            </a:r>
            <a:r>
              <a:rPr lang="de-DE" sz="1100" dirty="0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27A6DAA-FF84-244A-A3EF-2493A1A747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4196" y="303724"/>
            <a:ext cx="5017608" cy="424388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132201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198086" y="2636022"/>
            <a:ext cx="5509842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(für Java)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631326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Variante 1: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graphql-kickstart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Reine GraphQL Implementierung, keine Aussage über Laufzeitumgebung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Modular aufgebaut; es existieren z.B. GraphQL Servlets, Auto-Konfiguration für Spring Boot etc.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und </a:t>
            </a:r>
            <a:r>
              <a:rPr lang="de-DE" dirty="0" err="1"/>
              <a:t>graphql</a:t>
            </a:r>
            <a:r>
              <a:rPr lang="de-DE" dirty="0"/>
              <a:t>-java-</a:t>
            </a:r>
            <a:r>
              <a:rPr lang="de-DE" dirty="0" err="1"/>
              <a:t>kickstart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83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Variante 1: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graphql-kickstart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Reine GraphQL Implementierung, keine Aussage über Laufzeitumgebung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Modular aufgebaut; es existieren z.B. GraphQL Servlets, Auto-Konfiguration für Spring Boot etc.</a:t>
            </a: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Variante 2: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Erst seit Anfang 2020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wird über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definiert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u.a.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Open Liberty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29303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358243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Low-Level API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www.graphql-java.com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Die gezeigten Konzepte sind in GraphQL-Frameworks für andere Programmier-Sprachen ähnlich!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1F8C589-48D1-C74B-A1A1-0ECF07C0A211}"/>
              </a:ext>
            </a:extLst>
          </p:cNvPr>
          <p:cNvSpPr/>
          <p:nvPr/>
        </p:nvSpPr>
        <p:spPr>
          <a:xfrm>
            <a:off x="501374" y="4029509"/>
            <a:ext cx="80462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de-DE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7507506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629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1: Schema definieren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oder per 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-Datei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5264123" y="2118391"/>
            <a:ext cx="4953000" cy="37548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210470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Twitter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6E54EE9-17BA-9143-8294-4EB8D75E3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737" y="1011271"/>
            <a:ext cx="7366000" cy="40767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D9DAD7D4-2BCE-FA40-9390-CCFFFBB91D81}"/>
              </a:ext>
            </a:extLst>
          </p:cNvPr>
          <p:cNvSpPr/>
          <p:nvPr/>
        </p:nvSpPr>
        <p:spPr>
          <a:xfrm>
            <a:off x="1954180" y="5087971"/>
            <a:ext cx="69690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tgvashworth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/862049341472522240</a:t>
            </a:r>
          </a:p>
        </p:txBody>
      </p:sp>
    </p:spTree>
    <p:extLst>
      <p:ext uri="{BB962C8B-B14F-4D97-AF65-F5344CB8AC3E}">
        <p14:creationId xmlns:p14="http://schemas.microsoft.com/office/powerpoint/2010/main" val="333339011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2: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782546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2: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funktionales Interface (kann als Lambda implementiert werden):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776CEE8-4525-FC40-9A87-3EC4AA366D48}"/>
              </a:ext>
            </a:extLst>
          </p:cNvPr>
          <p:cNvSpPr/>
          <p:nvPr/>
        </p:nvSpPr>
        <p:spPr>
          <a:xfrm>
            <a:off x="1656368" y="5391393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248191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-Feld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-&gt;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beerRepository.findAll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1743959" y="3261674"/>
            <a:ext cx="1611983" cy="139516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29648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082202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-Parameter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gibt Informationen über den Query (z.B. Argumente)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&lt;List&lt;Beer&gt;&gt;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2516957" y="4041794"/>
            <a:ext cx="934562" cy="8110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15201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 analog zu Query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dürfen Daten verändern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addRatingMutationFetcher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final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ri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((Integer)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ratingService.addRating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252467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54773118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 err="1">
                <a:solidFill>
                  <a:srgbClr val="36544F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ist nur </a:t>
            </a:r>
            <a:r>
              <a:rPr lang="de-DE" sz="2000" b="0" dirty="0" err="1">
                <a:solidFill>
                  <a:srgbClr val="36544F"/>
                </a:solidFill>
              </a:rPr>
              <a:t>default</a:t>
            </a:r>
            <a:r>
              <a:rPr lang="de-DE" sz="2000" b="0" dirty="0">
                <a:solidFill>
                  <a:srgbClr val="36544F"/>
                </a:solidFill>
              </a:rPr>
              <a:t>, </a:t>
            </a:r>
            <a:r>
              <a:rPr lang="de-DE" sz="2000" b="0" dirty="0" err="1">
                <a:solidFill>
                  <a:srgbClr val="36544F"/>
                </a:solidFill>
              </a:rPr>
              <a:t>Fetcher</a:t>
            </a:r>
            <a:r>
              <a:rPr lang="de-DE" sz="2000" b="0" dirty="0">
                <a:solidFill>
                  <a:srgbClr val="36544F"/>
                </a:solidFill>
              </a:rPr>
              <a:t> können </a:t>
            </a:r>
            <a:r>
              <a:rPr lang="de-DE" sz="2000" b="0" i="1" dirty="0">
                <a:solidFill>
                  <a:srgbClr val="36544F"/>
                </a:solidFill>
              </a:rPr>
              <a:t>pro Feld </a:t>
            </a:r>
            <a:r>
              <a:rPr lang="de-DE" sz="2000" b="0" dirty="0">
                <a:solidFill>
                  <a:srgbClr val="36544F"/>
                </a:solidFill>
              </a:rPr>
              <a:t>festgelegt werden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Z.B. auch für Felder, deren Signatur zwischen API und Java-Klasse abweicht</a:t>
            </a:r>
          </a:p>
          <a:p>
            <a:pPr lvl="1"/>
            <a:r>
              <a:rPr lang="de-DE" sz="2000" b="0" dirty="0">
                <a:solidFill>
                  <a:srgbClr val="36544F"/>
                </a:solidFill>
              </a:rPr>
              <a:t>(Rückgabe-Wert oder Parameter)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Oder die aus anderer Datenbank, Daten-Quelle kommen oder berechnet werden</a:t>
            </a:r>
          </a:p>
          <a:p>
            <a:r>
              <a:rPr lang="de-DE" sz="2000" b="0" i="1" dirty="0" err="1">
                <a:solidFill>
                  <a:srgbClr val="36544F"/>
                </a:solidFill>
              </a:rPr>
              <a:t>DataFetcher</a:t>
            </a:r>
            <a:r>
              <a:rPr lang="de-DE" sz="2000" b="0" i="1" dirty="0">
                <a:solidFill>
                  <a:srgbClr val="36544F"/>
                </a:solidFill>
              </a:rPr>
              <a:t> wird nur ausgeführt, wenn Feld auch im Query abgefragt wird</a:t>
            </a:r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41D0CE5-7B4E-4743-86D0-712DE0DB6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92" y="4450572"/>
            <a:ext cx="9093408" cy="20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54071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</a:t>
            </a:r>
            <a:r>
              <a:rPr lang="de-DE" dirty="0"/>
              <a:t> für nicht-Root-Felder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() liefert das Parent-Objekt zurück, auf dem das Feld abgefragt wird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44858" y="3048089"/>
            <a:ext cx="6861142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&lt;List&lt;Rating&gt;&gt;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ratingsWithStarsFetcher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getSource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4FECDEA-2E14-844D-8129-3DD0E9BEEEEC}"/>
              </a:ext>
            </a:extLst>
          </p:cNvPr>
          <p:cNvSpPr/>
          <p:nvPr/>
        </p:nvSpPr>
        <p:spPr>
          <a:xfrm>
            <a:off x="0" y="4720425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9415EE3-C09A-0E41-9075-0CFE955698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49" y="3143463"/>
            <a:ext cx="2161911" cy="101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12908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</a:t>
            </a:r>
            <a:r>
              <a:rPr lang="de-DE" dirty="0"/>
              <a:t> für nicht-Root-Felder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() liefert das Parent-Objekt zurück, auf dem das Feld abgefragt wird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44858" y="3048089"/>
            <a:ext cx="6861142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&lt;List&lt;Rating&gt;&gt;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ratingsWithStarsFetcher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getSource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stream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filter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r.getStars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==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Collectors.toList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4FECDEA-2E14-844D-8129-3DD0E9BEEEEC}"/>
              </a:ext>
            </a:extLst>
          </p:cNvPr>
          <p:cNvSpPr/>
          <p:nvPr/>
        </p:nvSpPr>
        <p:spPr>
          <a:xfrm>
            <a:off x="0" y="4720425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BFDFEE5-90EE-144F-BC47-1EADE74C1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49" y="3143463"/>
            <a:ext cx="2161911" cy="101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83715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https://github.com/graphql-java-kickstart/graphql-java-tools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Abstraktion,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-java, arbeitet mit POJOs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Alternative: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106830384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https://github.com/graphql-java-kickstart/graphql-java-tools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Abstraktion,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-java, arbeitet mit POJOs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V="1">
            <a:off x="1772239" y="3874416"/>
            <a:ext cx="1432874" cy="810706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Alternative: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3728144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York Times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16787871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https://github.com/graphql-java-kickstart/graphql-java-tools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Abstraktion,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-java, arbeitet mit POJOs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V="1">
            <a:off x="1772239" y="3874416"/>
            <a:ext cx="1432874" cy="810706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8D1A9D2B-2312-7543-BCF4-82C7CF9CC578}"/>
              </a:ext>
            </a:extLst>
          </p:cNvPr>
          <p:cNvCxnSpPr>
            <a:cxnSpLocks/>
          </p:cNvCxnSpPr>
          <p:nvPr/>
        </p:nvCxnSpPr>
        <p:spPr>
          <a:xfrm flipV="1">
            <a:off x="2507530" y="4685122"/>
            <a:ext cx="697583" cy="169682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Alternative: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375785857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61A27BB0-2B36-7640-A05E-0622F3589D6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>
                <a:solidFill>
                  <a:srgbClr val="D4EBE9"/>
                </a:solidFill>
              </a:rPr>
              <a:t>Resolver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(Mutation)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Rating.from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ratingRepository.save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return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  <a:b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4780368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12317096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</a:t>
            </a:r>
            <a:r>
              <a:rPr lang="de-DE" dirty="0"/>
              <a:t> für nicht-Root-Felder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() liefert das Parent-Objekt zurück, auf dem das Feld abgefragt wird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44858" y="3544035"/>
            <a:ext cx="686114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BeerFieldResolver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&lt;Beer&gt;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List&lt;Rating&gt;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int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stream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filter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r.getStars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==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Collectors.toList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4FECDEA-2E14-844D-8129-3DD0E9BEEEEC}"/>
              </a:ext>
            </a:extLst>
          </p:cNvPr>
          <p:cNvSpPr/>
          <p:nvPr/>
        </p:nvSpPr>
        <p:spPr>
          <a:xfrm>
            <a:off x="0" y="4720425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BFDFEE5-90EE-144F-BC47-1EADE74C1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49" y="3143463"/>
            <a:ext cx="2161911" cy="101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46843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58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Validierungen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Beim Start: Alle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vorhanden sein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Return-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Methoden-Parameter der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-Funktionen müssen zum Schema passen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 Laufzeit: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immer mit korrekten Parametern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haben korrekten Typ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sind ggf. nicht null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nur Felder herausgegeben, die auch im Schema definiert sind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anderen Felder einer Java-Klasse sind "unsichtbar"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0BD625C-E9CA-6640-AE8B-93AF2C109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A6D5B0D-5768-A24C-85DA-023C82A13A07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itel 2">
            <a:extLst>
              <a:ext uri="{FF2B5EF4-FFF2-40B4-BE49-F238E27FC236}">
                <a16:creationId xmlns:a16="http://schemas.microsoft.com/office/drawing/2014/main" id="{C7824B4E-962A-4E48-9B43-17C4CBB4C1EC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Resolver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096265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Weitere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Projekte im Java-Umfeld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Endpunkt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Spring Boot Starter: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-spring-boot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mit Java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Annotations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beschreiben: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Enigmatis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12317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Spezifikation: 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eclipse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guides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Open Liberty: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openliberty.io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blog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/2020/06/05/graphql-open-liberty-20006.html#GQL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033789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Code Generator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Generator für zahlreiche Sprachen und Bibliotheken: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-code-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generator.com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Generator für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und Antworten (Java):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adobe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-java-generator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28187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Typische Probleme bei der Implementierung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</p:spTree>
    <p:extLst>
      <p:ext uri="{BB962C8B-B14F-4D97-AF65-F5344CB8AC3E}">
        <p14:creationId xmlns:p14="http://schemas.microsoft.com/office/powerpoint/2010/main" val="286852542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Paginierung, Sortierung, ...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Beispiel: Seiten-basierte Paginierung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Paginierung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B208C0D-03EF-5D43-9980-B8A514D3C276}"/>
              </a:ext>
            </a:extLst>
          </p:cNvPr>
          <p:cNvSpPr/>
          <p:nvPr/>
        </p:nvSpPr>
        <p:spPr>
          <a:xfrm>
            <a:off x="203199" y="3158186"/>
            <a:ext cx="325020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totalElements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hasNext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hasPrev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97182645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Paginierung, Sortierung, ...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 mit Spring Data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453404" y="2000340"/>
            <a:ext cx="8209721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org.springframework.data.domain.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org.springframework.data.domain.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PageRequest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@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Inject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&lt;Beer&gt;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PageRequest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.of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page.getNumber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page.getTotalElements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page.hasNext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page.hasPrevious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page.getContent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Paginierung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B208C0D-03EF-5D43-9980-B8A514D3C276}"/>
              </a:ext>
            </a:extLst>
          </p:cNvPr>
          <p:cNvSpPr/>
          <p:nvPr/>
        </p:nvSpPr>
        <p:spPr>
          <a:xfrm>
            <a:off x="203199" y="3158186"/>
            <a:ext cx="325020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totalElements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hasNext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hasPrev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8533284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praktisch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Source-Code: https://</a:t>
            </a:r>
            <a:r>
              <a:rPr lang="de-DE" sz="1600" cap="none" spc="100" dirty="0" err="1"/>
              <a:t>react.schule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-java-</a:t>
            </a:r>
            <a:r>
              <a:rPr lang="de-DE" sz="1600" cap="none" spc="100" dirty="0" err="1"/>
              <a:t>example</a:t>
            </a:r>
            <a:endParaRPr lang="de-DE" sz="1600" cap="none" spc="100" dirty="0">
              <a:solidFill>
                <a:srgbClr val="FF0000"/>
              </a:solidFill>
            </a:endParaRPr>
          </a:p>
        </p:txBody>
      </p:sp>
      <p:pic>
        <p:nvPicPr>
          <p:cNvPr id="3" name="Grafik 2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23A32240-DA0F-B74C-B9B4-072A6E619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Paginierung, Sortierung, ...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Sortierung wäre analog über eigene Felder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=&gt; nicht mit der Mächtigkeit von SQL vergleichbar, bzw. muss selbst programmiert werden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Paginierung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B208C0D-03EF-5D43-9980-B8A514D3C276}"/>
              </a:ext>
            </a:extLst>
          </p:cNvPr>
          <p:cNvSpPr/>
          <p:nvPr/>
        </p:nvSpPr>
        <p:spPr>
          <a:xfrm>
            <a:off x="203199" y="3158186"/>
            <a:ext cx="4500537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asc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BeerOrderCriteria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orderBy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BeerOrderCriteria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 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76067662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150027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macht keine Aussage über Security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238832468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Security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 mit Spring Security: Absicherung Geschäftslogik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(Mit JEE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Annotations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ähnlich)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696279" y="2911655"/>
            <a:ext cx="8209721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@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PreAuthorize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"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isAuthenticated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 &amp;&amp; #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newRating.userId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==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authentication.principal.id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</a:t>
            </a: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Rating.from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ratingRepository.save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AFC0752-0CFC-5742-BF48-85A7D8153EA9}"/>
              </a:ext>
            </a:extLst>
          </p:cNvPr>
          <p:cNvSpPr/>
          <p:nvPr/>
        </p:nvSpPr>
        <p:spPr>
          <a:xfrm>
            <a:off x="80108" y="3429000"/>
            <a:ext cx="4953000" cy="127727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Rating!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191267615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Achtung!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Optimierungen immer </a:t>
            </a:r>
            <a:r>
              <a:rPr lang="de-DE" sz="2400" b="1" i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-Case-spezifisch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Exkurs: Optimierungen</a:t>
            </a:r>
          </a:p>
        </p:txBody>
      </p:sp>
    </p:spTree>
    <p:extLst>
      <p:ext uri="{BB962C8B-B14F-4D97-AF65-F5344CB8AC3E}">
        <p14:creationId xmlns:p14="http://schemas.microsoft.com/office/powerpoint/2010/main" val="137994966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Was gibt es bei der Ausführung dieses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ein Problem?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499" y="2609850"/>
            <a:ext cx="5305031" cy="222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86511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714872" y="2529090"/>
            <a:ext cx="1387098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103329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721100" y="347302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Ratings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(werden im selben SQL-Query aus der DB als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 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945397" y="2811373"/>
            <a:ext cx="867905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479138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721100" y="414917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6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4095750" y="4889699"/>
            <a:ext cx="66929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721100" y="347302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211828" y="3350948"/>
            <a:ext cx="1387098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8791332-20E6-1541-8293-254C2E4E914E}"/>
              </a:ext>
            </a:extLst>
          </p:cNvPr>
          <p:cNvSpPr/>
          <p:nvPr/>
        </p:nvSpPr>
        <p:spPr>
          <a:xfrm>
            <a:off x="6964714" y="6320859"/>
            <a:ext cx="13404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Remote-Call!</a:t>
            </a:r>
          </a:p>
        </p:txBody>
      </p: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81F437D-13C5-F14E-AC67-70FF37F573BE}"/>
              </a:ext>
            </a:extLst>
          </p:cNvPr>
          <p:cNvCxnSpPr>
            <a:cxnSpLocks/>
          </p:cNvCxnSpPr>
          <p:nvPr/>
        </p:nvCxnSpPr>
        <p:spPr>
          <a:xfrm flipH="1" flipV="1">
            <a:off x="6768454" y="6114661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71318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721100" y="414917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6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4095750" y="4889699"/>
            <a:ext cx="66929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816350" y="6459359"/>
            <a:ext cx="4953000" cy="37132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6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721100" y="347302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211828" y="3350948"/>
            <a:ext cx="1387098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125057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285750" y="1531006"/>
            <a:ext cx="8388350" cy="1549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ursprünglich aus der JavaScript-Implementierung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kann: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Aufrufe zusammenfassen 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Ergebnisse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 ausgeführt werden</a:t>
            </a:r>
          </a:p>
        </p:txBody>
      </p:sp>
    </p:spTree>
    <p:extLst>
      <p:ext uri="{BB962C8B-B14F-4D97-AF65-F5344CB8AC3E}">
        <p14:creationId xmlns:p14="http://schemas.microsoft.com/office/powerpoint/2010/main" val="2772993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http://localhost:9000/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</p:spTree>
    <p:extLst>
      <p:ext uri="{BB962C8B-B14F-4D97-AF65-F5344CB8AC3E}">
        <p14:creationId xmlns:p14="http://schemas.microsoft.com/office/powerpoint/2010/main" val="142942719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721100" y="2353936"/>
            <a:ext cx="4953000" cy="12538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4095750" y="3841191"/>
            <a:ext cx="66929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6133510" y="5796725"/>
            <a:ext cx="35883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937250" y="5590527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08352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721100" y="2353936"/>
            <a:ext cx="4953000" cy="12538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4095750" y="3841191"/>
            <a:ext cx="66929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6133510" y="5796725"/>
            <a:ext cx="35883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937250" y="5590527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816350" y="6360476"/>
            <a:ext cx="4953000" cy="37132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89680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285750" y="1531006"/>
            <a:ext cx="8388350" cy="3754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eigentlichen Daten werden dann gesammelt in einem </a:t>
            </a:r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geladen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577850" y="3650040"/>
            <a:ext cx="86487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7D4CEB1-7BB4-864E-B031-F8D46E0A2FDB}"/>
              </a:ext>
            </a:extLst>
          </p:cNvPr>
          <p:cNvSpPr/>
          <p:nvPr/>
        </p:nvSpPr>
        <p:spPr>
          <a:xfrm>
            <a:off x="2227734" y="5533176"/>
            <a:ext cx="5591595" cy="7341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aufgerufen mit einer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aus einer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-Aufrufen stammen</a:t>
            </a:r>
          </a:p>
        </p:txBody>
      </p:sp>
    </p:spTree>
    <p:extLst>
      <p:ext uri="{BB962C8B-B14F-4D97-AF65-F5344CB8AC3E}">
        <p14:creationId xmlns:p14="http://schemas.microsoft.com/office/powerpoint/2010/main" val="87753977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87284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314ED2-C9D5-B043-9170-92452C6B6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2B74332-FB39-A541-8B1B-4302C5BC4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7631" y="154599"/>
            <a:ext cx="7030738" cy="5697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44792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623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Ersetzt weder Backend noch Datenbank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Wir definieren eine API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Aus dieser API können sich Clients bedienen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GraphQL != SQL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 SQL, keine "vollständige" Query-Sprache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z.B. keine Sortierung, keine (beliebigen)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Joins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keine Datenbank!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 Framework!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277292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...aber, wenn man unbedingt möchte: GraphQL für Datenbanken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als ORM Ersatz (JavaScript, Go): 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prisma.io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Instant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für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PostgresDB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(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Node.JS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):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www.graphile.org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postgraphile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Instant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für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PostgresDB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 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hasura.io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990827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5392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Interessante, aber noch relativ junge Technologie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Bricht mit </a:t>
            </a:r>
            <a:r>
              <a:rPr lang="de-DE" sz="2400" strike="sngStrike" dirty="0">
                <a:solidFill>
                  <a:srgbClr val="36544F"/>
                </a:solidFill>
                <a:latin typeface="Source Sans Pro" charset="0"/>
              </a:rPr>
              <a:t>einigen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Gewohnheiten aus REST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Erfodert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umdenken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können zusammen eingesetzt werden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Bibliotheken und Frameworks für viele Sprachen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Prototyp zum Ausprobieren in der Regel schnell gebaut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Empfehlung: ausprobieren und weitere Entwicklung verfolgen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49188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672598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736170" y="4097864"/>
            <a:ext cx="8896294" cy="165946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Beispiel-Code: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github.com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nilshartmann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graphql</a:t>
            </a:r>
            <a:r>
              <a:rPr lang="de-DE" sz="2400" b="1" dirty="0">
                <a:solidFill>
                  <a:srgbClr val="41719C"/>
                </a:solidFill>
              </a:rPr>
              <a:t>-java-talk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react.schule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cyberjug-graphql</a:t>
            </a:r>
            <a:endParaRPr lang="de-DE" sz="2400" b="1" dirty="0">
              <a:solidFill>
                <a:srgbClr val="41719C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Kontakt &amp; Fragen: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C3885C0-79E4-064F-B6DE-9D3ED24B1FF4}"/>
              </a:ext>
            </a:extLst>
          </p:cNvPr>
          <p:cNvSpPr/>
          <p:nvPr/>
        </p:nvSpPr>
        <p:spPr>
          <a:xfrm rot="16200000">
            <a:off x="7385284" y="1116519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8F175BA9-F053-E349-BC04-B14006773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4648" y="438027"/>
            <a:ext cx="1137816" cy="165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Vergleich mit REST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</p:spTree>
    <p:extLst>
      <p:ext uri="{BB962C8B-B14F-4D97-AF65-F5344CB8AC3E}">
        <p14:creationId xmlns:p14="http://schemas.microsoft.com/office/powerpoint/2010/main" val="3144168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4737</Words>
  <Application>Microsoft Macintosh PowerPoint</Application>
  <PresentationFormat>A4-Papier (210 x 297 mm)</PresentationFormat>
  <Paragraphs>943</Paragraphs>
  <Slides>89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89</vt:i4>
      </vt:variant>
    </vt:vector>
  </HeadingPairs>
  <TitlesOfParts>
    <vt:vector size="102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CyberJUG | 22. September 2020 | @nilshartmann</vt:lpstr>
      <vt:lpstr>https://nilshartmann.net</vt:lpstr>
      <vt:lpstr>PowerPoint-Präsentation</vt:lpstr>
      <vt:lpstr>GraphQL</vt:lpstr>
      <vt:lpstr>Twitter</vt:lpstr>
      <vt:lpstr>New York Times</vt:lpstr>
      <vt:lpstr>Source-Code: https://react.schule/graphql-java-example</vt:lpstr>
      <vt:lpstr>http://localhost:9000/</vt:lpstr>
      <vt:lpstr>PowerPoint-Präsentation</vt:lpstr>
      <vt:lpstr>BeerAdvisor Domaine</vt:lpstr>
      <vt:lpstr>Abfragen mit REST</vt:lpstr>
      <vt:lpstr>Abfragen mit REST</vt:lpstr>
      <vt:lpstr>Abfragen mit REST</vt:lpstr>
      <vt:lpstr>Abfragen mit REST</vt:lpstr>
      <vt:lpstr>GraphQL Einsatzszenarien</vt:lpstr>
      <vt:lpstr>GraphQL Einsatzszenarien</vt:lpstr>
      <vt:lpstr>GraphQL Einsatzszenarien</vt:lpstr>
      <vt:lpstr>Daten Quellen</vt:lpstr>
      <vt:lpstr>Daten Quellen</vt:lpstr>
      <vt:lpstr>Teil 1: Abfragen und Schema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Caching</vt:lpstr>
      <vt:lpstr>Caching</vt:lpstr>
      <vt:lpstr>Caching</vt:lpstr>
      <vt:lpstr>Caching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Schema WeiterEntwicklung</vt:lpstr>
      <vt:lpstr>Schema WeiterEntwicklung</vt:lpstr>
      <vt:lpstr>Beispiel: VS Code</vt:lpstr>
      <vt:lpstr>Teil 2: Runtime-Umgebung (AKA: Eure Anwendung)</vt:lpstr>
      <vt:lpstr>Teil 2: Runtime-Umgebung (AKA: Eure Anwendung)</vt:lpstr>
      <vt:lpstr>GraphQL für Java-Anwendungen</vt:lpstr>
      <vt:lpstr>graphql-java und graphql-java-kickstart</vt:lpstr>
      <vt:lpstr>GraphQL für Java-Anwendungen</vt:lpstr>
      <vt:lpstr>GraphQL für Java-Anwendungen</vt:lpstr>
      <vt:lpstr>GraphQL für Java-Anwendungen</vt:lpstr>
      <vt:lpstr>GraphQL für Java-Anwendungen</vt:lpstr>
      <vt:lpstr>DataFetcher</vt:lpstr>
      <vt:lpstr>DataFetcher</vt:lpstr>
      <vt:lpstr>DataFetcher</vt:lpstr>
      <vt:lpstr>Daten ermittLUNG zur Laufzeit</vt:lpstr>
      <vt:lpstr>Data Fetcher für nicht-Root-Felder</vt:lpstr>
      <vt:lpstr>Data Fetcher für nicht-Root-Felder</vt:lpstr>
      <vt:lpstr>Alternative: graphql-java-tools</vt:lpstr>
      <vt:lpstr>Alternative: graphql-java-tools</vt:lpstr>
      <vt:lpstr>Alternative: graphql-java-tools</vt:lpstr>
      <vt:lpstr>Resolver</vt:lpstr>
      <vt:lpstr>Data Fetcher für nicht-Root-Felder</vt:lpstr>
      <vt:lpstr>PowerPoint-Präsentation</vt:lpstr>
      <vt:lpstr>Ausblick</vt:lpstr>
      <vt:lpstr>Ausblick</vt:lpstr>
      <vt:lpstr>Ausblick</vt:lpstr>
      <vt:lpstr>Implementierung</vt:lpstr>
      <vt:lpstr>Paginierung</vt:lpstr>
      <vt:lpstr>Paginierung</vt:lpstr>
      <vt:lpstr>Paginierung</vt:lpstr>
      <vt:lpstr>Security</vt:lpstr>
      <vt:lpstr>Security</vt:lpstr>
      <vt:lpstr>Exkurs: Optimierungen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GraphQL</vt:lpstr>
      <vt:lpstr>PowerPoint-Präsentation</vt:lpstr>
      <vt:lpstr>GraphQL</vt:lpstr>
      <vt:lpstr>Ausblick</vt:lpstr>
      <vt:lpstr>GraphQL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914</cp:revision>
  <cp:lastPrinted>2019-09-04T14:57:49Z</cp:lastPrinted>
  <dcterms:created xsi:type="dcterms:W3CDTF">2016-03-28T15:59:53Z</dcterms:created>
  <dcterms:modified xsi:type="dcterms:W3CDTF">2020-09-21T17:43:59Z</dcterms:modified>
</cp:coreProperties>
</file>

<file path=docProps/thumbnail.jpeg>
</file>